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5" r:id="rId9"/>
    <p:sldId id="262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Stijl, licht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ijl, gemiddeld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4" autoAdjust="0"/>
    <p:restoredTop sz="94737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147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2A562-F87D-4C86-8361-720D9F2E3BB7}" type="datetimeFigureOut">
              <a:rPr lang="nl-NL" smtClean="0"/>
              <a:pPr/>
              <a:t>7-8-2012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45CC-FE76-4995-A690-6C449095B3B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2A562-F87D-4C86-8361-720D9F2E3BB7}" type="datetimeFigureOut">
              <a:rPr lang="nl-NL" smtClean="0"/>
              <a:pPr/>
              <a:t>7-8-2012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45CC-FE76-4995-A690-6C449095B3B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2A562-F87D-4C86-8361-720D9F2E3BB7}" type="datetimeFigureOut">
              <a:rPr lang="nl-NL" smtClean="0"/>
              <a:pPr/>
              <a:t>7-8-2012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45CC-FE76-4995-A690-6C449095B3B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2A562-F87D-4C86-8361-720D9F2E3BB7}" type="datetimeFigureOut">
              <a:rPr lang="nl-NL" smtClean="0"/>
              <a:pPr/>
              <a:t>7-8-2012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45CC-FE76-4995-A690-6C449095B3B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2A562-F87D-4C86-8361-720D9F2E3BB7}" type="datetimeFigureOut">
              <a:rPr lang="nl-NL" smtClean="0"/>
              <a:pPr/>
              <a:t>7-8-2012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45CC-FE76-4995-A690-6C449095B3B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2A562-F87D-4C86-8361-720D9F2E3BB7}" type="datetimeFigureOut">
              <a:rPr lang="nl-NL" smtClean="0"/>
              <a:pPr/>
              <a:t>7-8-2012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45CC-FE76-4995-A690-6C449095B3B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2A562-F87D-4C86-8361-720D9F2E3BB7}" type="datetimeFigureOut">
              <a:rPr lang="nl-NL" smtClean="0"/>
              <a:pPr/>
              <a:t>7-8-2012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45CC-FE76-4995-A690-6C449095B3B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2A562-F87D-4C86-8361-720D9F2E3BB7}" type="datetimeFigureOut">
              <a:rPr lang="nl-NL" smtClean="0"/>
              <a:pPr/>
              <a:t>7-8-2012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45CC-FE76-4995-A690-6C449095B3B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2A562-F87D-4C86-8361-720D9F2E3BB7}" type="datetimeFigureOut">
              <a:rPr lang="nl-NL" smtClean="0"/>
              <a:pPr/>
              <a:t>7-8-2012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45CC-FE76-4995-A690-6C449095B3B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2A562-F87D-4C86-8361-720D9F2E3BB7}" type="datetimeFigureOut">
              <a:rPr lang="nl-NL" smtClean="0"/>
              <a:pPr/>
              <a:t>7-8-2012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45CC-FE76-4995-A690-6C449095B3B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2A562-F87D-4C86-8361-720D9F2E3BB7}" type="datetimeFigureOut">
              <a:rPr lang="nl-NL" smtClean="0"/>
              <a:pPr/>
              <a:t>7-8-2012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145CC-FE76-4995-A690-6C449095B3B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2A562-F87D-4C86-8361-720D9F2E3BB7}" type="datetimeFigureOut">
              <a:rPr lang="nl-NL" smtClean="0"/>
              <a:pPr/>
              <a:t>7-8-2012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145CC-FE76-4995-A690-6C449095B3B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683568" y="476673"/>
            <a:ext cx="7772400" cy="792088"/>
          </a:xfrm>
        </p:spPr>
        <p:txBody>
          <a:bodyPr/>
          <a:lstStyle/>
          <a:p>
            <a:r>
              <a:rPr lang="nl-NL" b="1" dirty="0" smtClean="0">
                <a:solidFill>
                  <a:schemeClr val="accent4">
                    <a:lumMod val="75000"/>
                  </a:schemeClr>
                </a:solidFill>
              </a:rPr>
              <a:t>Het lidwoord</a:t>
            </a:r>
            <a:endParaRPr lang="nl-NL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Ondertitel 4"/>
          <p:cNvSpPr>
            <a:spLocks noGrp="1"/>
          </p:cNvSpPr>
          <p:nvPr>
            <p:ph type="subTitle" idx="1"/>
          </p:nvPr>
        </p:nvSpPr>
        <p:spPr>
          <a:xfrm>
            <a:off x="683568" y="1484784"/>
            <a:ext cx="7776864" cy="4752528"/>
          </a:xfrm>
        </p:spPr>
        <p:txBody>
          <a:bodyPr/>
          <a:lstStyle/>
          <a:p>
            <a:pPr algn="l"/>
            <a:endParaRPr lang="nl-NL" b="1" u="sng" dirty="0" smtClean="0">
              <a:solidFill>
                <a:schemeClr val="tx1"/>
              </a:solidFill>
            </a:endParaRPr>
          </a:p>
          <a:p>
            <a:pPr algn="l"/>
            <a:r>
              <a:rPr lang="nl-NL" b="1" u="sng" dirty="0" smtClean="0">
                <a:solidFill>
                  <a:schemeClr val="tx1"/>
                </a:solidFill>
              </a:rPr>
              <a:t>Het bepaald lidwoord</a:t>
            </a:r>
          </a:p>
          <a:p>
            <a:pPr algn="l"/>
            <a:r>
              <a:rPr lang="nl-NL" dirty="0" smtClean="0">
                <a:solidFill>
                  <a:schemeClr val="tx1"/>
                </a:solidFill>
              </a:rPr>
              <a:t>Nederlands:	de/het</a:t>
            </a:r>
          </a:p>
          <a:p>
            <a:pPr algn="l"/>
            <a:endParaRPr lang="nl-NL" dirty="0">
              <a:solidFill>
                <a:schemeClr val="tx1"/>
              </a:solidFill>
            </a:endParaRPr>
          </a:p>
          <a:p>
            <a:pPr algn="l"/>
            <a:r>
              <a:rPr lang="nl-NL" dirty="0" smtClean="0">
                <a:solidFill>
                  <a:schemeClr val="tx1"/>
                </a:solidFill>
              </a:rPr>
              <a:t>In het Frans zijn er vier verschillende vormen.</a:t>
            </a:r>
          </a:p>
          <a:p>
            <a:pPr algn="l"/>
            <a:endParaRPr lang="nl-NL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u="sng" dirty="0"/>
              <a:t>l</a:t>
            </a:r>
            <a:r>
              <a:rPr lang="nl-NL" u="sng" dirty="0" smtClean="0"/>
              <a:t>idwoord		vorm					</a:t>
            </a:r>
            <a:br>
              <a:rPr lang="nl-NL" u="sng" dirty="0" smtClean="0"/>
            </a:br>
            <a:endParaRPr lang="nl-NL" b="1" dirty="0"/>
          </a:p>
          <a:p>
            <a:pPr>
              <a:buNone/>
            </a:pPr>
            <a:r>
              <a:rPr lang="nl-NL" b="1" dirty="0" err="1">
                <a:solidFill>
                  <a:srgbClr val="0070C0"/>
                </a:solidFill>
              </a:rPr>
              <a:t>l</a:t>
            </a:r>
            <a:r>
              <a:rPr lang="nl-NL" b="1" dirty="0" err="1" smtClean="0">
                <a:solidFill>
                  <a:srgbClr val="0070C0"/>
                </a:solidFill>
              </a:rPr>
              <a:t>e</a:t>
            </a:r>
            <a:r>
              <a:rPr lang="nl-NL" dirty="0" smtClean="0"/>
              <a:t>				mannelijk enkelvoud</a:t>
            </a:r>
          </a:p>
          <a:p>
            <a:pPr>
              <a:buNone/>
            </a:pPr>
            <a:r>
              <a:rPr lang="nl-NL" b="1" dirty="0" smtClean="0">
                <a:solidFill>
                  <a:srgbClr val="FF0066"/>
                </a:solidFill>
              </a:rPr>
              <a:t>la</a:t>
            </a:r>
            <a:r>
              <a:rPr lang="nl-NL" dirty="0" smtClean="0"/>
              <a:t>				vrouwelijk enkelvoud</a:t>
            </a:r>
          </a:p>
          <a:p>
            <a:pPr>
              <a:buNone/>
            </a:pPr>
            <a:r>
              <a:rPr lang="nl-NL" b="1" dirty="0" smtClean="0">
                <a:solidFill>
                  <a:srgbClr val="009900"/>
                </a:solidFill>
              </a:rPr>
              <a:t>l’</a:t>
            </a:r>
            <a:r>
              <a:rPr lang="nl-NL" dirty="0" smtClean="0"/>
              <a:t>				enkelvoud met klinkerbotsing</a:t>
            </a:r>
          </a:p>
          <a:p>
            <a:pPr>
              <a:buNone/>
            </a:pPr>
            <a:r>
              <a:rPr lang="nl-NL" b="1" dirty="0" smtClean="0">
                <a:solidFill>
                  <a:srgbClr val="009900"/>
                </a:solidFill>
              </a:rPr>
              <a:t>les</a:t>
            </a:r>
            <a:r>
              <a:rPr lang="nl-NL" dirty="0" smtClean="0"/>
              <a:t>			meervoud</a:t>
            </a:r>
          </a:p>
          <a:p>
            <a:pPr>
              <a:buNone/>
            </a:pPr>
            <a:endParaRPr lang="nl-NL" b="1" dirty="0" smtClean="0"/>
          </a:p>
          <a:p>
            <a:pPr>
              <a:buNone/>
            </a:pPr>
            <a:r>
              <a:rPr lang="nl-NL" b="1" dirty="0" smtClean="0">
                <a:solidFill>
                  <a:srgbClr val="FF0000"/>
                </a:solidFill>
              </a:rPr>
              <a:t>Klinkerbotsing</a:t>
            </a:r>
            <a:r>
              <a:rPr lang="nl-NL" dirty="0" smtClean="0"/>
              <a:t>	als het zelfstandig naamwoord 			begint met een klinker of 				‘stomme h’.</a:t>
            </a:r>
            <a:endParaRPr lang="nl-NL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nl-NL" u="sng" dirty="0" smtClean="0"/>
              <a:t>voorbeelden</a:t>
            </a:r>
          </a:p>
          <a:p>
            <a:pPr>
              <a:buNone/>
            </a:pPr>
            <a:r>
              <a:rPr lang="nl-NL" dirty="0" smtClean="0"/>
              <a:t>de </a:t>
            </a:r>
            <a:r>
              <a:rPr lang="nl-NL" dirty="0" smtClean="0"/>
              <a:t>jongen</a:t>
            </a:r>
            <a:r>
              <a:rPr lang="nl-NL" b="1" dirty="0" smtClean="0">
                <a:solidFill>
                  <a:srgbClr val="009900"/>
                </a:solidFill>
              </a:rPr>
              <a:t>			</a:t>
            </a:r>
            <a:r>
              <a:rPr lang="nl-NL" b="1" dirty="0" err="1" smtClean="0">
                <a:solidFill>
                  <a:srgbClr val="0070C0"/>
                </a:solidFill>
              </a:rPr>
              <a:t>le</a:t>
            </a:r>
            <a:r>
              <a:rPr lang="nl-NL" b="1" dirty="0" smtClean="0">
                <a:solidFill>
                  <a:srgbClr val="009900"/>
                </a:solidFill>
              </a:rPr>
              <a:t> </a:t>
            </a:r>
            <a:r>
              <a:rPr lang="nl-NL" dirty="0" err="1" smtClean="0"/>
              <a:t>garçon</a:t>
            </a:r>
            <a:r>
              <a:rPr lang="nl-NL" dirty="0" smtClean="0"/>
              <a:t>			</a:t>
            </a:r>
          </a:p>
          <a:p>
            <a:pPr>
              <a:buNone/>
            </a:pPr>
            <a:r>
              <a:rPr lang="nl-NL" dirty="0" smtClean="0"/>
              <a:t>het meisje</a:t>
            </a:r>
            <a:r>
              <a:rPr lang="nl-NL" b="1" dirty="0" smtClean="0">
                <a:solidFill>
                  <a:srgbClr val="009900"/>
                </a:solidFill>
              </a:rPr>
              <a:t>			</a:t>
            </a:r>
            <a:r>
              <a:rPr lang="nl-NL" b="1" dirty="0" smtClean="0">
                <a:solidFill>
                  <a:srgbClr val="FF0066"/>
                </a:solidFill>
              </a:rPr>
              <a:t>la</a:t>
            </a:r>
            <a:r>
              <a:rPr lang="nl-NL" b="1" dirty="0" smtClean="0">
                <a:solidFill>
                  <a:srgbClr val="009900"/>
                </a:solidFill>
              </a:rPr>
              <a:t> </a:t>
            </a:r>
            <a:r>
              <a:rPr lang="nl-NL" dirty="0" err="1" smtClean="0"/>
              <a:t>fille</a:t>
            </a:r>
            <a:r>
              <a:rPr lang="nl-NL" dirty="0" smtClean="0"/>
              <a:t>			</a:t>
            </a:r>
          </a:p>
          <a:p>
            <a:pPr>
              <a:buNone/>
            </a:pPr>
            <a:r>
              <a:rPr lang="nl-NL" dirty="0" smtClean="0"/>
              <a:t>het kind</a:t>
            </a:r>
            <a:r>
              <a:rPr lang="nl-NL" b="1" dirty="0" smtClean="0">
                <a:solidFill>
                  <a:srgbClr val="009900"/>
                </a:solidFill>
              </a:rPr>
              <a:t>			</a:t>
            </a:r>
            <a:r>
              <a:rPr lang="nl-NL" b="1" dirty="0" err="1" smtClean="0">
                <a:solidFill>
                  <a:srgbClr val="0070C0"/>
                </a:solidFill>
              </a:rPr>
              <a:t>l’</a:t>
            </a:r>
            <a:r>
              <a:rPr lang="nl-NL" dirty="0" err="1" smtClean="0"/>
              <a:t>enfant</a:t>
            </a:r>
            <a:r>
              <a:rPr lang="nl-NL" dirty="0" smtClean="0"/>
              <a:t>	</a:t>
            </a:r>
            <a:r>
              <a:rPr lang="nl-NL" i="1" dirty="0" smtClean="0"/>
              <a:t>(m)</a:t>
            </a:r>
            <a:endParaRPr lang="nl-NL" dirty="0" smtClean="0"/>
          </a:p>
          <a:p>
            <a:pPr>
              <a:buNone/>
            </a:pPr>
            <a:r>
              <a:rPr lang="nl-NL" dirty="0" smtClean="0"/>
              <a:t>de school			</a:t>
            </a:r>
            <a:r>
              <a:rPr lang="nl-NL" b="1" dirty="0" err="1" smtClean="0">
                <a:solidFill>
                  <a:srgbClr val="FF0066"/>
                </a:solidFill>
              </a:rPr>
              <a:t>l’</a:t>
            </a:r>
            <a:r>
              <a:rPr lang="nl-NL" dirty="0" err="1" smtClean="0"/>
              <a:t>école</a:t>
            </a:r>
            <a:r>
              <a:rPr lang="nl-NL" dirty="0" smtClean="0"/>
              <a:t>	</a:t>
            </a:r>
            <a:r>
              <a:rPr lang="nl-NL" i="1" dirty="0" smtClean="0"/>
              <a:t>(v)</a:t>
            </a:r>
            <a:endParaRPr lang="nl-NL" i="1" dirty="0" smtClean="0"/>
          </a:p>
          <a:p>
            <a:pPr>
              <a:buNone/>
            </a:pPr>
            <a:r>
              <a:rPr lang="nl-NL" dirty="0" smtClean="0"/>
              <a:t>		</a:t>
            </a:r>
          </a:p>
          <a:p>
            <a:pPr>
              <a:buNone/>
            </a:pPr>
            <a:r>
              <a:rPr lang="nl-NL" dirty="0" smtClean="0"/>
              <a:t>de jongens</a:t>
            </a:r>
            <a:r>
              <a:rPr lang="nl-NL" b="1" dirty="0" smtClean="0">
                <a:solidFill>
                  <a:srgbClr val="009900"/>
                </a:solidFill>
              </a:rPr>
              <a:t>			</a:t>
            </a:r>
            <a:r>
              <a:rPr lang="nl-NL" b="1" dirty="0" smtClean="0">
                <a:solidFill>
                  <a:srgbClr val="0070C0"/>
                </a:solidFill>
              </a:rPr>
              <a:t>les</a:t>
            </a:r>
            <a:r>
              <a:rPr lang="nl-NL" b="1" dirty="0" smtClean="0">
                <a:solidFill>
                  <a:srgbClr val="009900"/>
                </a:solidFill>
              </a:rPr>
              <a:t> </a:t>
            </a:r>
            <a:r>
              <a:rPr lang="nl-NL" dirty="0" err="1" smtClean="0"/>
              <a:t>garçons</a:t>
            </a:r>
            <a:r>
              <a:rPr lang="nl-NL" dirty="0" smtClean="0"/>
              <a:t>	</a:t>
            </a:r>
          </a:p>
          <a:p>
            <a:pPr>
              <a:buNone/>
            </a:pPr>
            <a:r>
              <a:rPr lang="nl-NL" dirty="0" smtClean="0"/>
              <a:t>de meisjes	</a:t>
            </a:r>
            <a:r>
              <a:rPr lang="nl-NL" b="1" dirty="0" smtClean="0">
                <a:solidFill>
                  <a:srgbClr val="009900"/>
                </a:solidFill>
              </a:rPr>
              <a:t>		</a:t>
            </a:r>
            <a:r>
              <a:rPr lang="nl-NL" b="1" dirty="0" smtClean="0">
                <a:solidFill>
                  <a:srgbClr val="FF0066"/>
                </a:solidFill>
              </a:rPr>
              <a:t>les</a:t>
            </a:r>
            <a:r>
              <a:rPr lang="nl-NL" b="1" dirty="0" smtClean="0">
                <a:solidFill>
                  <a:srgbClr val="009900"/>
                </a:solidFill>
              </a:rPr>
              <a:t> </a:t>
            </a:r>
            <a:r>
              <a:rPr lang="nl-NL" dirty="0" err="1" smtClean="0"/>
              <a:t>filles</a:t>
            </a:r>
            <a:r>
              <a:rPr lang="nl-NL" dirty="0" smtClean="0"/>
              <a:t>		</a:t>
            </a:r>
          </a:p>
          <a:p>
            <a:pPr>
              <a:buNone/>
            </a:pPr>
            <a:r>
              <a:rPr lang="nl-NL" dirty="0" smtClean="0"/>
              <a:t>de kinderen</a:t>
            </a:r>
            <a:r>
              <a:rPr lang="nl-NL" b="1" dirty="0" smtClean="0">
                <a:solidFill>
                  <a:srgbClr val="009900"/>
                </a:solidFill>
              </a:rPr>
              <a:t>		</a:t>
            </a:r>
            <a:r>
              <a:rPr lang="nl-NL" b="1" dirty="0" smtClean="0">
                <a:solidFill>
                  <a:srgbClr val="0070C0"/>
                </a:solidFill>
              </a:rPr>
              <a:t>les</a:t>
            </a:r>
            <a:r>
              <a:rPr lang="nl-NL" b="1" dirty="0" smtClean="0">
                <a:solidFill>
                  <a:srgbClr val="009900"/>
                </a:solidFill>
              </a:rPr>
              <a:t> </a:t>
            </a:r>
            <a:r>
              <a:rPr lang="nl-NL" dirty="0" err="1" smtClean="0"/>
              <a:t>enfants</a:t>
            </a:r>
            <a:r>
              <a:rPr lang="nl-NL" dirty="0" smtClean="0"/>
              <a:t>	</a:t>
            </a:r>
            <a:r>
              <a:rPr lang="nl-NL" i="1" dirty="0" smtClean="0"/>
              <a:t>(m </a:t>
            </a:r>
            <a:r>
              <a:rPr lang="nl-NL" i="1" dirty="0" err="1" smtClean="0"/>
              <a:t>mv</a:t>
            </a:r>
            <a:r>
              <a:rPr lang="nl-NL" i="1" dirty="0" smtClean="0"/>
              <a:t>)</a:t>
            </a:r>
            <a:r>
              <a:rPr lang="nl-NL" dirty="0" smtClean="0"/>
              <a:t>	</a:t>
            </a:r>
            <a:endParaRPr lang="nl-NL" dirty="0" smtClean="0"/>
          </a:p>
          <a:p>
            <a:pPr>
              <a:buNone/>
            </a:pPr>
            <a:r>
              <a:rPr lang="nl-NL" dirty="0" smtClean="0"/>
              <a:t>de scholen			</a:t>
            </a:r>
            <a:r>
              <a:rPr lang="nl-NL" b="1" dirty="0" smtClean="0">
                <a:solidFill>
                  <a:srgbClr val="FF0066"/>
                </a:solidFill>
              </a:rPr>
              <a:t>les</a:t>
            </a:r>
            <a:r>
              <a:rPr lang="nl-NL" dirty="0" smtClean="0"/>
              <a:t> </a:t>
            </a:r>
            <a:r>
              <a:rPr lang="nl-NL" dirty="0" err="1" smtClean="0"/>
              <a:t>écoles</a:t>
            </a:r>
            <a:r>
              <a:rPr lang="nl-NL" dirty="0" smtClean="0"/>
              <a:t>	</a:t>
            </a:r>
            <a:r>
              <a:rPr lang="nl-NL" i="1" dirty="0" smtClean="0"/>
              <a:t>(v </a:t>
            </a:r>
            <a:r>
              <a:rPr lang="nl-NL" i="1" dirty="0" err="1" smtClean="0"/>
              <a:t>mv</a:t>
            </a:r>
            <a:r>
              <a:rPr lang="nl-NL" i="1" dirty="0" smtClean="0"/>
              <a:t>)</a:t>
            </a:r>
            <a:endParaRPr lang="nl-NL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ndertitel 4"/>
          <p:cNvSpPr txBox="1">
            <a:spLocks/>
          </p:cNvSpPr>
          <p:nvPr/>
        </p:nvSpPr>
        <p:spPr>
          <a:xfrm>
            <a:off x="683568" y="476672"/>
            <a:ext cx="7776864" cy="576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Het onbepaald lidwoord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Nederlands:	een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het Frans zijn er twee </a:t>
            </a:r>
            <a:r>
              <a:rPr kumimoji="0" lang="nl-N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vormen in het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enkelvoud.</a:t>
            </a:r>
            <a:endParaRPr kumimoji="0" lang="nl-N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nl-NL" sz="3200" u="sng" dirty="0" smtClean="0"/>
              <a:t>lidwoord		vorm					</a:t>
            </a:r>
            <a:br>
              <a:rPr lang="nl-NL" sz="3200" u="sng" dirty="0" smtClean="0"/>
            </a:br>
            <a:endParaRPr lang="nl-NL" sz="3200" b="1" dirty="0" smtClean="0"/>
          </a:p>
          <a:p>
            <a:pPr>
              <a:buNone/>
            </a:pPr>
            <a:r>
              <a:rPr lang="nl-NL" sz="3200" b="1" dirty="0" err="1" smtClean="0">
                <a:solidFill>
                  <a:srgbClr val="0070C0"/>
                </a:solidFill>
              </a:rPr>
              <a:t>un</a:t>
            </a:r>
            <a:r>
              <a:rPr lang="nl-NL" sz="3200" dirty="0" smtClean="0"/>
              <a:t>			mannelijk enkelvoud</a:t>
            </a:r>
          </a:p>
          <a:p>
            <a:pPr>
              <a:buNone/>
            </a:pPr>
            <a:r>
              <a:rPr lang="nl-NL" sz="3200" b="1" dirty="0" err="1" smtClean="0">
                <a:solidFill>
                  <a:srgbClr val="FF0066"/>
                </a:solidFill>
              </a:rPr>
              <a:t>une</a:t>
            </a:r>
            <a:r>
              <a:rPr lang="nl-NL" sz="3200" dirty="0" smtClean="0"/>
              <a:t>			vrouwelijk enkelvoud</a:t>
            </a:r>
            <a:endParaRPr kumimoji="0" lang="nl-N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nl-N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u="sng" dirty="0" smtClean="0"/>
              <a:t>voorbeelden</a:t>
            </a:r>
          </a:p>
          <a:p>
            <a:pPr>
              <a:buNone/>
            </a:pPr>
            <a:r>
              <a:rPr lang="nl-NL" dirty="0" smtClean="0"/>
              <a:t>een </a:t>
            </a:r>
            <a:r>
              <a:rPr lang="nl-NL" dirty="0" smtClean="0"/>
              <a:t>jongen</a:t>
            </a:r>
            <a:r>
              <a:rPr lang="nl-NL" b="1" dirty="0" smtClean="0">
                <a:solidFill>
                  <a:srgbClr val="009900"/>
                </a:solidFill>
              </a:rPr>
              <a:t>		</a:t>
            </a:r>
            <a:r>
              <a:rPr lang="nl-NL" b="1" dirty="0" err="1" smtClean="0">
                <a:solidFill>
                  <a:srgbClr val="0070C0"/>
                </a:solidFill>
              </a:rPr>
              <a:t>un</a:t>
            </a:r>
            <a:r>
              <a:rPr lang="nl-NL" b="1" dirty="0" smtClean="0">
                <a:solidFill>
                  <a:srgbClr val="009900"/>
                </a:solidFill>
              </a:rPr>
              <a:t> </a:t>
            </a:r>
            <a:r>
              <a:rPr lang="nl-NL" dirty="0" err="1" smtClean="0"/>
              <a:t>garçon</a:t>
            </a:r>
            <a:r>
              <a:rPr lang="nl-NL" dirty="0" smtClean="0"/>
              <a:t>			</a:t>
            </a:r>
          </a:p>
          <a:p>
            <a:pPr>
              <a:buNone/>
            </a:pPr>
            <a:r>
              <a:rPr lang="nl-NL" dirty="0" smtClean="0"/>
              <a:t>een meisje</a:t>
            </a:r>
            <a:r>
              <a:rPr lang="nl-NL" b="1" dirty="0" smtClean="0">
                <a:solidFill>
                  <a:srgbClr val="009900"/>
                </a:solidFill>
              </a:rPr>
              <a:t>			</a:t>
            </a:r>
            <a:r>
              <a:rPr lang="nl-NL" b="1" dirty="0" err="1" smtClean="0">
                <a:solidFill>
                  <a:srgbClr val="FF0066"/>
                </a:solidFill>
              </a:rPr>
              <a:t>une</a:t>
            </a:r>
            <a:r>
              <a:rPr lang="nl-NL" b="1" dirty="0" smtClean="0">
                <a:solidFill>
                  <a:srgbClr val="009900"/>
                </a:solidFill>
              </a:rPr>
              <a:t> </a:t>
            </a:r>
            <a:r>
              <a:rPr lang="nl-NL" dirty="0" err="1" smtClean="0"/>
              <a:t>fille</a:t>
            </a:r>
            <a:r>
              <a:rPr lang="nl-NL" dirty="0" smtClean="0"/>
              <a:t>	</a:t>
            </a:r>
          </a:p>
          <a:p>
            <a:pPr>
              <a:buNone/>
            </a:pPr>
            <a:r>
              <a:rPr lang="nl-NL" dirty="0" smtClean="0"/>
              <a:t>een kind			</a:t>
            </a:r>
            <a:r>
              <a:rPr lang="nl-NL" b="1" dirty="0" err="1" smtClean="0">
                <a:solidFill>
                  <a:srgbClr val="0070C0"/>
                </a:solidFill>
              </a:rPr>
              <a:t>un</a:t>
            </a:r>
            <a:r>
              <a:rPr lang="nl-NL" b="1" dirty="0" smtClean="0">
                <a:solidFill>
                  <a:srgbClr val="009900"/>
                </a:solidFill>
              </a:rPr>
              <a:t> </a:t>
            </a:r>
            <a:r>
              <a:rPr lang="nl-NL" dirty="0" smtClean="0"/>
              <a:t>enfant		</a:t>
            </a:r>
            <a:endParaRPr lang="nl-NL" dirty="0" smtClean="0"/>
          </a:p>
          <a:p>
            <a:pPr>
              <a:buNone/>
            </a:pPr>
            <a:r>
              <a:rPr lang="nl-NL" dirty="0" smtClean="0"/>
              <a:t>een school			</a:t>
            </a:r>
            <a:r>
              <a:rPr lang="nl-NL" b="1" dirty="0" err="1" smtClean="0">
                <a:solidFill>
                  <a:srgbClr val="FF0066"/>
                </a:solidFill>
              </a:rPr>
              <a:t>une</a:t>
            </a:r>
            <a:r>
              <a:rPr lang="nl-NL" dirty="0" smtClean="0"/>
              <a:t> </a:t>
            </a:r>
            <a:r>
              <a:rPr lang="nl-NL" dirty="0" err="1" smtClean="0"/>
              <a:t>école</a:t>
            </a:r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sz="2800" b="1" dirty="0" smtClean="0">
                <a:solidFill>
                  <a:srgbClr val="FF0000"/>
                </a:solidFill>
              </a:rPr>
              <a:t>Let op!</a:t>
            </a:r>
            <a:endParaRPr lang="nl-NL" sz="2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2800" dirty="0" smtClean="0"/>
              <a:t>In het Nederlands bestaat het onbepaald</a:t>
            </a:r>
          </a:p>
          <a:p>
            <a:pPr>
              <a:buNone/>
            </a:pPr>
            <a:r>
              <a:rPr lang="nl-NL" sz="2800" dirty="0" smtClean="0"/>
              <a:t>lidwoord niet in het meervoud. In het Frans wel;</a:t>
            </a:r>
          </a:p>
          <a:p>
            <a:pPr>
              <a:buNone/>
            </a:pPr>
            <a:r>
              <a:rPr lang="nl-NL" sz="2800" dirty="0" smtClean="0"/>
              <a:t>het lidwoord is dan </a:t>
            </a:r>
            <a:r>
              <a:rPr lang="nl-NL" sz="2800" b="1" i="1" dirty="0" smtClean="0">
                <a:solidFill>
                  <a:srgbClr val="FF0000"/>
                </a:solidFill>
              </a:rPr>
              <a:t>des</a:t>
            </a:r>
            <a:r>
              <a:rPr lang="nl-NL" sz="2800" dirty="0" smtClean="0"/>
              <a:t>. Dit hoef je niet te</a:t>
            </a:r>
          </a:p>
          <a:p>
            <a:pPr>
              <a:buNone/>
            </a:pPr>
            <a:r>
              <a:rPr lang="nl-NL" sz="2800" dirty="0" smtClean="0"/>
              <a:t>vertalen. In het Frans moet je het wel altijd opschrijven.</a:t>
            </a:r>
          </a:p>
          <a:p>
            <a:pPr>
              <a:buNone/>
            </a:pPr>
            <a:endParaRPr lang="nl-NL" sz="2800" dirty="0" smtClean="0"/>
          </a:p>
          <a:p>
            <a:pPr>
              <a:buNone/>
            </a:pPr>
            <a:r>
              <a:rPr lang="nl-NL" sz="2800" u="sng" dirty="0" smtClean="0"/>
              <a:t>voorbeelden</a:t>
            </a:r>
            <a:endParaRPr lang="nl-NL" sz="2800" dirty="0" smtClean="0"/>
          </a:p>
          <a:p>
            <a:pPr>
              <a:buNone/>
            </a:pPr>
            <a:r>
              <a:rPr lang="nl-NL" sz="2800" dirty="0" err="1" smtClean="0"/>
              <a:t>un</a:t>
            </a:r>
            <a:r>
              <a:rPr lang="nl-NL" sz="2800" dirty="0" smtClean="0"/>
              <a:t> </a:t>
            </a:r>
            <a:r>
              <a:rPr lang="nl-NL" sz="2800" dirty="0" err="1" smtClean="0"/>
              <a:t>garçon</a:t>
            </a:r>
            <a:r>
              <a:rPr lang="nl-NL" sz="2800" dirty="0" smtClean="0"/>
              <a:t>		een jongen</a:t>
            </a:r>
          </a:p>
          <a:p>
            <a:pPr>
              <a:buNone/>
            </a:pPr>
            <a:r>
              <a:rPr lang="nl-NL" sz="2800" b="1" dirty="0" smtClean="0">
                <a:solidFill>
                  <a:srgbClr val="FF0000"/>
                </a:solidFill>
              </a:rPr>
              <a:t>des</a:t>
            </a:r>
            <a:r>
              <a:rPr lang="nl-NL" sz="2800" dirty="0" smtClean="0"/>
              <a:t> </a:t>
            </a:r>
            <a:r>
              <a:rPr lang="nl-NL" sz="2800" dirty="0" err="1" smtClean="0"/>
              <a:t>garçons</a:t>
            </a:r>
            <a:r>
              <a:rPr lang="nl-NL" sz="2800" dirty="0" smtClean="0"/>
              <a:t>		jongens</a:t>
            </a:r>
          </a:p>
          <a:p>
            <a:pPr>
              <a:buNone/>
            </a:pPr>
            <a:r>
              <a:rPr lang="nl-NL" sz="2800" dirty="0" err="1" smtClean="0"/>
              <a:t>une</a:t>
            </a:r>
            <a:r>
              <a:rPr lang="nl-NL" sz="2800" dirty="0" smtClean="0"/>
              <a:t> </a:t>
            </a:r>
            <a:r>
              <a:rPr lang="nl-NL" sz="2800" dirty="0" err="1" smtClean="0"/>
              <a:t>fille</a:t>
            </a:r>
            <a:r>
              <a:rPr lang="nl-NL" sz="2800" dirty="0" smtClean="0"/>
              <a:t>		een meisje</a:t>
            </a:r>
          </a:p>
          <a:p>
            <a:pPr>
              <a:buNone/>
            </a:pPr>
            <a:r>
              <a:rPr lang="nl-NL" sz="2800" b="1" dirty="0" smtClean="0">
                <a:solidFill>
                  <a:srgbClr val="FF0000"/>
                </a:solidFill>
              </a:rPr>
              <a:t>des</a:t>
            </a:r>
            <a:r>
              <a:rPr lang="nl-NL" sz="2800" dirty="0" smtClean="0"/>
              <a:t> </a:t>
            </a:r>
            <a:r>
              <a:rPr lang="nl-NL" sz="2800" dirty="0" err="1" smtClean="0"/>
              <a:t>filles</a:t>
            </a:r>
            <a:r>
              <a:rPr lang="nl-NL" sz="2800" dirty="0" smtClean="0"/>
              <a:t>		meisjes</a:t>
            </a:r>
          </a:p>
          <a:p>
            <a:pPr>
              <a:buNone/>
            </a:pPr>
            <a:endParaRPr lang="nl-NL" sz="28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sz="2800" b="1" u="sng" dirty="0" smtClean="0"/>
              <a:t>Het zelfstandig naamwoord</a:t>
            </a:r>
          </a:p>
          <a:p>
            <a:pPr>
              <a:buNone/>
            </a:pPr>
            <a:r>
              <a:rPr lang="nl-NL" sz="2800" dirty="0" smtClean="0"/>
              <a:t>Het zelfstandig naamwoord zet je in het meervoud door</a:t>
            </a:r>
          </a:p>
          <a:p>
            <a:pPr>
              <a:buNone/>
            </a:pPr>
            <a:r>
              <a:rPr lang="nl-NL" sz="2800" dirty="0" smtClean="0"/>
              <a:t>er een </a:t>
            </a:r>
            <a:r>
              <a:rPr lang="nl-NL" sz="2800" b="1" dirty="0" smtClean="0">
                <a:solidFill>
                  <a:srgbClr val="FF0000"/>
                </a:solidFill>
              </a:rPr>
              <a:t>s</a:t>
            </a:r>
            <a:r>
              <a:rPr lang="nl-NL" sz="2800" dirty="0" smtClean="0"/>
              <a:t> achter te zetten.</a:t>
            </a:r>
          </a:p>
          <a:p>
            <a:pPr>
              <a:buNone/>
            </a:pPr>
            <a:endParaRPr lang="nl-NL" sz="2800" dirty="0" smtClean="0"/>
          </a:p>
          <a:p>
            <a:pPr>
              <a:buNone/>
            </a:pPr>
            <a:r>
              <a:rPr lang="nl-NL" sz="2800" u="sng" dirty="0" smtClean="0"/>
              <a:t>voorbeeld</a:t>
            </a:r>
            <a:r>
              <a:rPr lang="nl-NL" sz="2800" dirty="0" smtClean="0"/>
              <a:t>		la </a:t>
            </a:r>
            <a:r>
              <a:rPr lang="nl-NL" sz="2800" dirty="0" err="1" smtClean="0"/>
              <a:t>fille</a:t>
            </a:r>
            <a:r>
              <a:rPr lang="nl-NL" sz="2800" dirty="0" smtClean="0"/>
              <a:t>		les </a:t>
            </a:r>
            <a:r>
              <a:rPr lang="nl-NL" sz="2800" dirty="0" err="1" smtClean="0"/>
              <a:t>fille</a:t>
            </a:r>
            <a:r>
              <a:rPr lang="nl-NL" sz="2800" b="1" dirty="0" err="1" smtClean="0">
                <a:solidFill>
                  <a:srgbClr val="FF0000"/>
                </a:solidFill>
              </a:rPr>
              <a:t>s</a:t>
            </a:r>
            <a:r>
              <a:rPr lang="nl-NL" sz="2800" b="1" dirty="0" smtClean="0"/>
              <a:t/>
            </a:r>
            <a:br>
              <a:rPr lang="nl-NL" sz="2800" b="1" dirty="0" smtClean="0"/>
            </a:br>
            <a:endParaRPr lang="nl-NL" sz="2800" b="1" u="sng" dirty="0" smtClean="0"/>
          </a:p>
          <a:p>
            <a:pPr>
              <a:buNone/>
            </a:pPr>
            <a:r>
              <a:rPr lang="nl-NL" sz="2800" b="1" dirty="0" smtClean="0">
                <a:solidFill>
                  <a:srgbClr val="FF0000"/>
                </a:solidFill>
              </a:rPr>
              <a:t>Let op:</a:t>
            </a:r>
            <a:endParaRPr lang="nl-NL" sz="2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2800" dirty="0" smtClean="0"/>
              <a:t>Eindigt het zelfstandig naamwoord al op een </a:t>
            </a:r>
            <a:r>
              <a:rPr lang="nl-NL" sz="2800" b="1" dirty="0" smtClean="0">
                <a:solidFill>
                  <a:srgbClr val="FF0000"/>
                </a:solidFill>
              </a:rPr>
              <a:t>s</a:t>
            </a:r>
            <a:r>
              <a:rPr lang="nl-NL" sz="2800" b="1" dirty="0" smtClean="0"/>
              <a:t>, </a:t>
            </a:r>
            <a:r>
              <a:rPr lang="nl-NL" sz="2800" b="1" dirty="0" smtClean="0">
                <a:solidFill>
                  <a:srgbClr val="FF0000"/>
                </a:solidFill>
              </a:rPr>
              <a:t>z</a:t>
            </a:r>
            <a:r>
              <a:rPr lang="nl-NL" sz="2800" dirty="0" smtClean="0"/>
              <a:t> of </a:t>
            </a:r>
            <a:r>
              <a:rPr lang="nl-NL" sz="2800" b="1" dirty="0" smtClean="0">
                <a:solidFill>
                  <a:srgbClr val="FF0000"/>
                </a:solidFill>
              </a:rPr>
              <a:t>x</a:t>
            </a:r>
            <a:r>
              <a:rPr lang="nl-NL" sz="2800" dirty="0" smtClean="0"/>
              <a:t>,</a:t>
            </a:r>
          </a:p>
          <a:p>
            <a:pPr>
              <a:buNone/>
            </a:pPr>
            <a:r>
              <a:rPr lang="nl-NL" sz="2800" dirty="0" smtClean="0"/>
              <a:t>dan komt er in het meervoud geen extra </a:t>
            </a:r>
            <a:r>
              <a:rPr lang="nl-NL" sz="2800" b="1" dirty="0" smtClean="0"/>
              <a:t>s </a:t>
            </a:r>
            <a:r>
              <a:rPr lang="nl-NL" sz="2800" dirty="0" smtClean="0"/>
              <a:t>achter.</a:t>
            </a:r>
          </a:p>
          <a:p>
            <a:pPr>
              <a:buNone/>
            </a:pPr>
            <a:endParaRPr lang="nl-NL" sz="2800" u="sng" dirty="0" smtClean="0"/>
          </a:p>
          <a:p>
            <a:pPr>
              <a:buNone/>
            </a:pPr>
            <a:r>
              <a:rPr lang="nl-NL" sz="2800" u="sng" dirty="0" smtClean="0"/>
              <a:t>voorbeeld</a:t>
            </a:r>
            <a:r>
              <a:rPr lang="nl-NL" sz="2800" dirty="0" smtClean="0"/>
              <a:t>		</a:t>
            </a:r>
            <a:r>
              <a:rPr lang="nl-NL" sz="2800" dirty="0" err="1" smtClean="0"/>
              <a:t>le</a:t>
            </a:r>
            <a:r>
              <a:rPr lang="nl-NL" sz="2800" dirty="0" smtClean="0"/>
              <a:t> bus		les bu</a:t>
            </a:r>
            <a:r>
              <a:rPr lang="nl-NL" sz="2800" b="1" dirty="0" smtClean="0">
                <a:solidFill>
                  <a:srgbClr val="FF0000"/>
                </a:solidFill>
              </a:rPr>
              <a:t>s</a:t>
            </a:r>
            <a:endParaRPr lang="nl-NL" sz="2800" u="sng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nl-NL" sz="2800" dirty="0" smtClean="0"/>
          </a:p>
          <a:p>
            <a:pPr>
              <a:buNone/>
            </a:pPr>
            <a:endParaRPr lang="nl-NL" sz="28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76064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nl-NL" sz="2800" b="1" u="sng" dirty="0" smtClean="0"/>
              <a:t>Uitzonderingen</a:t>
            </a:r>
          </a:p>
          <a:p>
            <a:pPr>
              <a:buNone/>
            </a:pPr>
            <a:endParaRPr lang="nl-NL" sz="2800" b="1" dirty="0" smtClean="0"/>
          </a:p>
          <a:p>
            <a:pPr>
              <a:buNone/>
            </a:pPr>
            <a:r>
              <a:rPr lang="nl-NL" sz="2800" dirty="0" smtClean="0"/>
              <a:t>Woorden die eindigen op </a:t>
            </a:r>
            <a:r>
              <a:rPr lang="nl-NL" sz="2800" b="1" i="1" dirty="0" smtClean="0">
                <a:solidFill>
                  <a:srgbClr val="FF0000"/>
                </a:solidFill>
              </a:rPr>
              <a:t>-(e)au</a:t>
            </a:r>
            <a:r>
              <a:rPr lang="nl-NL" sz="2800" dirty="0" smtClean="0">
                <a:solidFill>
                  <a:srgbClr val="FF0000"/>
                </a:solidFill>
              </a:rPr>
              <a:t> </a:t>
            </a:r>
            <a:r>
              <a:rPr lang="nl-NL" sz="2800" dirty="0" smtClean="0"/>
              <a:t>krijgen in het</a:t>
            </a:r>
          </a:p>
          <a:p>
            <a:pPr>
              <a:buNone/>
            </a:pPr>
            <a:r>
              <a:rPr lang="nl-NL" sz="2800" dirty="0" smtClean="0"/>
              <a:t>meervoud een </a:t>
            </a:r>
            <a:r>
              <a:rPr lang="nl-NL" sz="2800" b="1" dirty="0" smtClean="0">
                <a:solidFill>
                  <a:srgbClr val="FF0000"/>
                </a:solidFill>
              </a:rPr>
              <a:t>x</a:t>
            </a:r>
            <a:r>
              <a:rPr lang="nl-NL" sz="2800" dirty="0" smtClean="0"/>
              <a:t> in plaats van een </a:t>
            </a:r>
            <a:r>
              <a:rPr lang="nl-NL" sz="2800" b="1" dirty="0" smtClean="0"/>
              <a:t>s</a:t>
            </a:r>
            <a:r>
              <a:rPr lang="nl-NL" sz="2800" dirty="0" smtClean="0"/>
              <a:t>.</a:t>
            </a:r>
          </a:p>
          <a:p>
            <a:pPr>
              <a:buNone/>
            </a:pPr>
            <a:endParaRPr lang="nl-NL" sz="2800" dirty="0" smtClean="0"/>
          </a:p>
          <a:p>
            <a:pPr>
              <a:buNone/>
            </a:pPr>
            <a:r>
              <a:rPr lang="nl-NL" sz="2800" u="sng" dirty="0" smtClean="0"/>
              <a:t>voorbeeld</a:t>
            </a:r>
            <a:r>
              <a:rPr lang="nl-NL" sz="2800" dirty="0" smtClean="0"/>
              <a:t>		het cadeau		de cadeaus</a:t>
            </a:r>
          </a:p>
          <a:p>
            <a:pPr>
              <a:buNone/>
            </a:pPr>
            <a:r>
              <a:rPr lang="nl-NL" sz="2800" dirty="0" smtClean="0"/>
              <a:t>				</a:t>
            </a:r>
            <a:r>
              <a:rPr lang="nl-NL" sz="2800" dirty="0" err="1" smtClean="0"/>
              <a:t>le</a:t>
            </a:r>
            <a:r>
              <a:rPr lang="nl-NL" sz="2800" dirty="0" smtClean="0"/>
              <a:t> cad</a:t>
            </a:r>
            <a:r>
              <a:rPr lang="nl-NL" sz="2800" b="1" dirty="0" smtClean="0">
                <a:solidFill>
                  <a:srgbClr val="FF0000"/>
                </a:solidFill>
              </a:rPr>
              <a:t>eau</a:t>
            </a:r>
            <a:r>
              <a:rPr lang="nl-NL" sz="2800" b="1" dirty="0" smtClean="0"/>
              <a:t>		</a:t>
            </a:r>
            <a:r>
              <a:rPr lang="nl-NL" sz="2800" dirty="0" smtClean="0"/>
              <a:t>les </a:t>
            </a:r>
            <a:r>
              <a:rPr lang="nl-NL" sz="2800" dirty="0" err="1" smtClean="0"/>
              <a:t>cadeau</a:t>
            </a:r>
            <a:r>
              <a:rPr lang="nl-NL" sz="2800" b="1" dirty="0" err="1" smtClean="0">
                <a:solidFill>
                  <a:srgbClr val="FF0000"/>
                </a:solidFill>
              </a:rPr>
              <a:t>x</a:t>
            </a:r>
            <a:endParaRPr lang="nl-NL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nl-NL" sz="2800" b="1" i="1" dirty="0" smtClean="0"/>
          </a:p>
          <a:p>
            <a:pPr>
              <a:buNone/>
            </a:pPr>
            <a:r>
              <a:rPr lang="nl-NL" sz="2800" dirty="0" smtClean="0"/>
              <a:t>Woorden die eindigen op </a:t>
            </a:r>
            <a:r>
              <a:rPr lang="nl-NL" sz="2800" b="1" i="1" dirty="0" smtClean="0"/>
              <a:t>–al</a:t>
            </a:r>
            <a:r>
              <a:rPr lang="nl-NL" sz="2800" dirty="0" smtClean="0"/>
              <a:t> veranderen in het</a:t>
            </a:r>
          </a:p>
          <a:p>
            <a:pPr>
              <a:buNone/>
            </a:pPr>
            <a:r>
              <a:rPr lang="nl-NL" sz="2800" dirty="0" smtClean="0"/>
              <a:t>meervoud naar </a:t>
            </a:r>
            <a:r>
              <a:rPr lang="nl-NL" sz="2800" b="1" i="1" dirty="0" smtClean="0"/>
              <a:t>–</a:t>
            </a:r>
            <a:r>
              <a:rPr lang="nl-NL" sz="2800" b="1" i="1" dirty="0" err="1" smtClean="0"/>
              <a:t>aux</a:t>
            </a:r>
            <a:r>
              <a:rPr lang="nl-NL" sz="2800" i="1" dirty="0" smtClean="0"/>
              <a:t>.</a:t>
            </a:r>
          </a:p>
          <a:p>
            <a:pPr>
              <a:buNone/>
            </a:pPr>
            <a:endParaRPr lang="nl-NL" sz="2800" i="1" dirty="0" smtClean="0"/>
          </a:p>
          <a:p>
            <a:pPr>
              <a:buNone/>
            </a:pPr>
            <a:r>
              <a:rPr lang="nl-NL" sz="2800" u="sng" dirty="0" smtClean="0"/>
              <a:t>voorbeeld</a:t>
            </a:r>
            <a:r>
              <a:rPr lang="nl-NL" sz="2800" dirty="0" smtClean="0"/>
              <a:t>		het paard		paarden</a:t>
            </a:r>
          </a:p>
          <a:p>
            <a:pPr>
              <a:buNone/>
            </a:pPr>
            <a:r>
              <a:rPr lang="nl-NL" sz="2800" dirty="0" smtClean="0"/>
              <a:t>	</a:t>
            </a:r>
            <a:r>
              <a:rPr lang="nl-NL" sz="2800" dirty="0" smtClean="0"/>
              <a:t>			</a:t>
            </a:r>
            <a:r>
              <a:rPr lang="nl-NL" sz="2800" dirty="0" err="1" smtClean="0"/>
              <a:t>le</a:t>
            </a:r>
            <a:r>
              <a:rPr lang="nl-NL" sz="2800" dirty="0" smtClean="0"/>
              <a:t> </a:t>
            </a:r>
            <a:r>
              <a:rPr lang="nl-NL" sz="2800" dirty="0" err="1" smtClean="0"/>
              <a:t>chev</a:t>
            </a:r>
            <a:r>
              <a:rPr lang="nl-NL" sz="2800" b="1" dirty="0" err="1" smtClean="0">
                <a:solidFill>
                  <a:srgbClr val="FF0000"/>
                </a:solidFill>
              </a:rPr>
              <a:t>al</a:t>
            </a:r>
            <a:r>
              <a:rPr lang="nl-NL" sz="2800" dirty="0" smtClean="0"/>
              <a:t>		des </a:t>
            </a:r>
            <a:r>
              <a:rPr lang="nl-NL" sz="2800" dirty="0" err="1" smtClean="0"/>
              <a:t>chev</a:t>
            </a:r>
            <a:r>
              <a:rPr lang="nl-NL" sz="2800" b="1" dirty="0" err="1" smtClean="0">
                <a:solidFill>
                  <a:srgbClr val="FF0000"/>
                </a:solidFill>
              </a:rPr>
              <a:t>aux</a:t>
            </a:r>
            <a:endParaRPr lang="nl-NL" sz="28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u="sng" dirty="0" smtClean="0"/>
              <a:t>geheel in schema</a:t>
            </a:r>
          </a:p>
          <a:p>
            <a:pPr>
              <a:buNone/>
            </a:pPr>
            <a:endParaRPr lang="nl-NL" u="sng" dirty="0"/>
          </a:p>
        </p:txBody>
      </p:sp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755576" y="1628800"/>
          <a:ext cx="7560840" cy="4088499"/>
        </p:xfrm>
        <a:graphic>
          <a:graphicData uri="http://schemas.openxmlformats.org/drawingml/2006/table">
            <a:tbl>
              <a:tblPr firstRow="1" firstCol="1" bandRow="1" bandCol="1">
                <a:tableStyleId>{00A15C55-8517-42AA-B614-E9B94910E393}</a:tableStyleId>
              </a:tblPr>
              <a:tblGrid>
                <a:gridCol w="2520280"/>
                <a:gridCol w="2520280"/>
                <a:gridCol w="2520280"/>
              </a:tblGrid>
              <a:tr h="888099">
                <a:tc>
                  <a:txBody>
                    <a:bodyPr/>
                    <a:lstStyle/>
                    <a:p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dirty="0" smtClean="0"/>
                        <a:t>bepaald</a:t>
                      </a:r>
                      <a:r>
                        <a:rPr lang="nl-NL" sz="3200" baseline="0" dirty="0" smtClean="0"/>
                        <a:t> lidwoord</a:t>
                      </a:r>
                      <a:endParaRPr lang="nl-N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dirty="0" smtClean="0"/>
                        <a:t>onbepaald lidwoord</a:t>
                      </a:r>
                      <a:endParaRPr lang="nl-NL" sz="3200" dirty="0"/>
                    </a:p>
                  </a:txBody>
                  <a:tcPr/>
                </a:tc>
              </a:tr>
              <a:tr h="888099">
                <a:tc>
                  <a:txBody>
                    <a:bodyPr/>
                    <a:lstStyle/>
                    <a:p>
                      <a:r>
                        <a:rPr lang="nl-NL" sz="3200" dirty="0" smtClean="0"/>
                        <a:t>mannelijk enkelvoud</a:t>
                      </a:r>
                      <a:endParaRPr lang="nl-N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0" dirty="0" err="1" smtClean="0">
                          <a:solidFill>
                            <a:srgbClr val="0070C0"/>
                          </a:solidFill>
                        </a:rPr>
                        <a:t>le</a:t>
                      </a:r>
                      <a:r>
                        <a:rPr lang="nl-NL" sz="3200" dirty="0" smtClean="0">
                          <a:solidFill>
                            <a:srgbClr val="0070C0"/>
                          </a:solidFill>
                        </a:rPr>
                        <a:t> (l’)</a:t>
                      </a:r>
                      <a:endParaRPr lang="nl-NL" sz="3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dirty="0" err="1" smtClean="0">
                          <a:solidFill>
                            <a:srgbClr val="0070C0"/>
                          </a:solidFill>
                        </a:rPr>
                        <a:t>un</a:t>
                      </a:r>
                      <a:endParaRPr lang="nl-NL" sz="3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888099">
                <a:tc>
                  <a:txBody>
                    <a:bodyPr/>
                    <a:lstStyle/>
                    <a:p>
                      <a:r>
                        <a:rPr lang="nl-NL" sz="3200" dirty="0" smtClean="0"/>
                        <a:t>vrouwelijk enkelvoud</a:t>
                      </a:r>
                      <a:endParaRPr lang="nl-N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dirty="0" smtClean="0">
                          <a:solidFill>
                            <a:srgbClr val="FF0066"/>
                          </a:solidFill>
                        </a:rPr>
                        <a:t>la (l’)</a:t>
                      </a:r>
                      <a:endParaRPr lang="nl-NL" sz="3200" dirty="0">
                        <a:solidFill>
                          <a:srgbClr val="FF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dirty="0" err="1" smtClean="0">
                          <a:solidFill>
                            <a:srgbClr val="FF0066"/>
                          </a:solidFill>
                        </a:rPr>
                        <a:t>une</a:t>
                      </a:r>
                      <a:endParaRPr lang="nl-NL" sz="3200" dirty="0">
                        <a:solidFill>
                          <a:srgbClr val="FF0066"/>
                        </a:solidFill>
                      </a:endParaRPr>
                    </a:p>
                  </a:txBody>
                  <a:tcPr/>
                </a:tc>
              </a:tr>
              <a:tr h="888099">
                <a:tc>
                  <a:txBody>
                    <a:bodyPr/>
                    <a:lstStyle/>
                    <a:p>
                      <a:r>
                        <a:rPr lang="nl-NL" sz="3200" dirty="0" smtClean="0"/>
                        <a:t>meervoud</a:t>
                      </a:r>
                      <a:endParaRPr lang="nl-N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dirty="0" smtClean="0">
                          <a:solidFill>
                            <a:srgbClr val="009900"/>
                          </a:solidFill>
                        </a:rPr>
                        <a:t>les</a:t>
                      </a:r>
                      <a:endParaRPr lang="nl-NL" sz="3200" dirty="0">
                        <a:solidFill>
                          <a:srgbClr val="00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dirty="0" smtClean="0">
                          <a:solidFill>
                            <a:srgbClr val="009900"/>
                          </a:solidFill>
                        </a:rPr>
                        <a:t>des</a:t>
                      </a:r>
                      <a:endParaRPr lang="nl-NL" sz="3200" dirty="0">
                        <a:solidFill>
                          <a:srgbClr val="0099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129</Words>
  <Application>Microsoft Office PowerPoint</Application>
  <PresentationFormat>Diavoorstelling (4:3)</PresentationFormat>
  <Paragraphs>83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Office-thema</vt:lpstr>
      <vt:lpstr>Het lidwoord</vt:lpstr>
      <vt:lpstr>Dia 2</vt:lpstr>
      <vt:lpstr>Dia 3</vt:lpstr>
      <vt:lpstr>Dia 4</vt:lpstr>
      <vt:lpstr>Dia 5</vt:lpstr>
      <vt:lpstr>Dia 6</vt:lpstr>
      <vt:lpstr>Dia 7</vt:lpstr>
      <vt:lpstr>Dia 8</vt:lpstr>
      <vt:lpstr>Dia 9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Het lidwoord</dc:title>
  <dc:creator>Marieke</dc:creator>
  <cp:lastModifiedBy>Marieke</cp:lastModifiedBy>
  <cp:revision>5</cp:revision>
  <dcterms:created xsi:type="dcterms:W3CDTF">2011-08-14T19:25:26Z</dcterms:created>
  <dcterms:modified xsi:type="dcterms:W3CDTF">2012-08-07T09:21:40Z</dcterms:modified>
</cp:coreProperties>
</file>